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2" r:id="rId3"/>
    <p:sldId id="265" r:id="rId4"/>
    <p:sldId id="261" r:id="rId5"/>
    <p:sldId id="257" r:id="rId6"/>
    <p:sldId id="259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58" r:id="rId19"/>
    <p:sldId id="276" r:id="rId20"/>
    <p:sldId id="280" r:id="rId21"/>
    <p:sldId id="277" r:id="rId22"/>
    <p:sldId id="278" r:id="rId23"/>
    <p:sldId id="282" r:id="rId24"/>
    <p:sldId id="281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C6986-413F-0E4A-B7D2-CF7F1118207E}" type="datetimeFigureOut">
              <a:rPr lang="en-US" smtClean="0"/>
              <a:t>6/15/13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0C04F-D149-7D4A-8676-2A612F19D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1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KUHP </a:t>
            </a:r>
            <a:r>
              <a:rPr lang="en-US" dirty="0" err="1" smtClean="0"/>
              <a:t>Pasaal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tentang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Penydik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Penyelidik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0C04F-D149-7D4A-8676-2A612F19DA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1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6/15/13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76750"/>
              <a:ext cx="9144000" cy="2381250"/>
            </a:xfrm>
            <a:prstGeom prst="rect">
              <a:avLst/>
            </a:prstGeom>
          </p:spPr>
        </p:pic>
        <p:pic>
          <p:nvPicPr>
            <p:cNvPr id="9" name="Picture 8" descr="Screen Shot 2013-06-14 at 7.58.12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368" y="0"/>
              <a:ext cx="5156632" cy="44767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969000" cy="447675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960" y="3485446"/>
            <a:ext cx="7542212" cy="1523750"/>
          </a:xfrm>
        </p:spPr>
        <p:txBody>
          <a:bodyPr/>
          <a:lstStyle/>
          <a:p>
            <a:r>
              <a:rPr lang="en-US" sz="28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Cybercrime Investigation: </a:t>
            </a:r>
            <a:r>
              <a:rPr lang="en-US" sz="28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/>
            </a:r>
            <a:br>
              <a:rPr lang="en-US" sz="28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</a:br>
            <a:r>
              <a:rPr 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Tracking </a:t>
            </a:r>
            <a:r>
              <a:rPr lang="en-US" sz="32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 bad guy through GSM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dedi[dot]dwianto[at]</a:t>
            </a:r>
            <a:r>
              <a:rPr lang="en-US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idsecconf</a:t>
            </a:r>
            <a:r>
              <a:rPr lang="en-US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[dot]org</a:t>
            </a:r>
            <a:endParaRPr lang="en-US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34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3" y="-76200"/>
            <a:ext cx="9145413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Penyidik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4120"/>
            <a:ext cx="3759200" cy="397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978" y="2884120"/>
            <a:ext cx="5384800" cy="1916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089" y="4786489"/>
            <a:ext cx="20320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978" y="4789311"/>
            <a:ext cx="1819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565"/>
            <a:ext cx="9144000" cy="50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1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UU ITE  No 11 </a:t>
            </a:r>
            <a:r>
              <a:rPr lang="en-US" dirty="0" err="1" smtClean="0"/>
              <a:t>thn</a:t>
            </a:r>
            <a:r>
              <a:rPr lang="en-US" dirty="0" smtClean="0"/>
              <a:t> 2008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Pasal</a:t>
            </a:r>
            <a:r>
              <a:rPr lang="en-US" dirty="0" smtClean="0"/>
              <a:t> 44</a:t>
            </a:r>
          </a:p>
          <a:p>
            <a:pPr lvl="1"/>
            <a:r>
              <a:rPr lang="tr-TR" dirty="0" err="1"/>
              <a:t>Alat</a:t>
            </a:r>
            <a:r>
              <a:rPr lang="tr-TR" dirty="0"/>
              <a:t> </a:t>
            </a:r>
            <a:r>
              <a:rPr lang="tr-TR" dirty="0" err="1"/>
              <a:t>bukti</a:t>
            </a:r>
            <a:r>
              <a:rPr lang="tr-TR" dirty="0"/>
              <a:t> </a:t>
            </a:r>
            <a:r>
              <a:rPr lang="tr-TR" dirty="0" err="1"/>
              <a:t>penyidikan</a:t>
            </a:r>
            <a:r>
              <a:rPr lang="tr-TR" dirty="0"/>
              <a:t>, </a:t>
            </a:r>
            <a:r>
              <a:rPr lang="tr-TR" dirty="0" err="1"/>
              <a:t>penuntutan</a:t>
            </a:r>
            <a:r>
              <a:rPr lang="tr-TR" dirty="0"/>
              <a:t> dan </a:t>
            </a:r>
            <a:r>
              <a:rPr lang="tr-TR" dirty="0" err="1"/>
              <a:t>pemeriksaan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</a:t>
            </a:r>
            <a:r>
              <a:rPr lang="tr-TR" dirty="0" err="1"/>
              <a:t>sidang</a:t>
            </a:r>
            <a:r>
              <a:rPr lang="tr-TR" dirty="0"/>
              <a:t> </a:t>
            </a:r>
            <a:r>
              <a:rPr lang="tr-TR" dirty="0" err="1"/>
              <a:t>pengadilan</a:t>
            </a:r>
            <a:r>
              <a:rPr lang="tr-TR" dirty="0"/>
              <a:t> </a:t>
            </a:r>
            <a:r>
              <a:rPr lang="tr-TR" dirty="0" err="1"/>
              <a:t>menurut</a:t>
            </a:r>
            <a:r>
              <a:rPr lang="tr-TR" dirty="0"/>
              <a:t> </a:t>
            </a:r>
            <a:r>
              <a:rPr lang="tr-TR" dirty="0" err="1"/>
              <a:t>ketentuan</a:t>
            </a:r>
            <a:r>
              <a:rPr lang="tr-TR" dirty="0"/>
              <a:t> </a:t>
            </a:r>
            <a:r>
              <a:rPr lang="tr-TR" dirty="0" err="1"/>
              <a:t>Undang-Undang</a:t>
            </a:r>
            <a:r>
              <a:rPr lang="tr-TR" dirty="0"/>
              <a:t> ini </a:t>
            </a:r>
            <a:r>
              <a:rPr lang="tr-TR" dirty="0" err="1"/>
              <a:t>adalah</a:t>
            </a:r>
            <a:r>
              <a:rPr lang="tr-TR" dirty="0"/>
              <a:t> </a:t>
            </a:r>
            <a:r>
              <a:rPr lang="tr-TR" dirty="0" err="1"/>
              <a:t>sebagai</a:t>
            </a:r>
            <a:r>
              <a:rPr lang="tr-TR" dirty="0"/>
              <a:t> </a:t>
            </a:r>
            <a:r>
              <a:rPr lang="tr-TR" dirty="0" err="1"/>
              <a:t>berikut</a:t>
            </a:r>
            <a:r>
              <a:rPr lang="tr-TR" dirty="0"/>
              <a:t>:</a:t>
            </a:r>
          </a:p>
          <a:p>
            <a:pPr lvl="2"/>
            <a:r>
              <a:rPr lang="tr-TR" dirty="0"/>
              <a:t>a. </a:t>
            </a:r>
            <a:r>
              <a:rPr lang="tr-TR" dirty="0" err="1"/>
              <a:t>alat</a:t>
            </a:r>
            <a:r>
              <a:rPr lang="tr-TR" dirty="0"/>
              <a:t> </a:t>
            </a:r>
            <a:r>
              <a:rPr lang="tr-TR" dirty="0" err="1"/>
              <a:t>bukti</a:t>
            </a:r>
            <a:r>
              <a:rPr lang="tr-TR" dirty="0"/>
              <a:t> </a:t>
            </a:r>
            <a:r>
              <a:rPr lang="tr-TR" dirty="0" err="1"/>
              <a:t>sebagaimana</a:t>
            </a:r>
            <a:r>
              <a:rPr lang="tr-TR" dirty="0"/>
              <a:t> </a:t>
            </a:r>
            <a:r>
              <a:rPr lang="tr-TR" dirty="0" err="1"/>
              <a:t>dimaksud</a:t>
            </a:r>
            <a:r>
              <a:rPr lang="tr-TR" dirty="0"/>
              <a:t> </a:t>
            </a:r>
            <a:r>
              <a:rPr lang="tr-TR" dirty="0" err="1"/>
              <a:t>dalam</a:t>
            </a:r>
            <a:r>
              <a:rPr lang="tr-TR" dirty="0"/>
              <a:t> </a:t>
            </a:r>
            <a:r>
              <a:rPr lang="tr-TR" dirty="0" err="1"/>
              <a:t>ketentuan</a:t>
            </a:r>
            <a:r>
              <a:rPr lang="tr-TR" dirty="0"/>
              <a:t> </a:t>
            </a:r>
            <a:r>
              <a:rPr lang="tr-TR" dirty="0" err="1"/>
              <a:t>Perundang-undangan</a:t>
            </a:r>
            <a:r>
              <a:rPr lang="tr-TR" dirty="0"/>
              <a:t>; dan</a:t>
            </a:r>
          </a:p>
          <a:p>
            <a:pPr lvl="2"/>
            <a:r>
              <a:rPr lang="tr-TR" dirty="0"/>
              <a:t>b. </a:t>
            </a:r>
            <a:r>
              <a:rPr lang="tr-TR" dirty="0" err="1"/>
              <a:t>alat</a:t>
            </a:r>
            <a:r>
              <a:rPr lang="tr-TR" dirty="0"/>
              <a:t> </a:t>
            </a:r>
            <a:r>
              <a:rPr lang="tr-TR" dirty="0" err="1"/>
              <a:t>bukti</a:t>
            </a:r>
            <a:r>
              <a:rPr lang="tr-TR" dirty="0"/>
              <a:t> lain </a:t>
            </a:r>
            <a:r>
              <a:rPr lang="tr-TR" dirty="0" err="1"/>
              <a:t>berupa</a:t>
            </a:r>
            <a:r>
              <a:rPr lang="tr-TR" dirty="0"/>
              <a:t> </a:t>
            </a:r>
            <a:r>
              <a:rPr lang="tr-TR" dirty="0" err="1"/>
              <a:t>Informasi</a:t>
            </a:r>
            <a:r>
              <a:rPr lang="tr-TR" dirty="0"/>
              <a:t> Elektronik dan/</a:t>
            </a:r>
            <a:r>
              <a:rPr lang="tr-TR" dirty="0" err="1"/>
              <a:t>atau</a:t>
            </a:r>
            <a:r>
              <a:rPr lang="tr-TR" dirty="0"/>
              <a:t> </a:t>
            </a:r>
            <a:r>
              <a:rPr lang="tr-TR" dirty="0" err="1"/>
              <a:t>Dokumen</a:t>
            </a:r>
            <a:r>
              <a:rPr lang="tr-TR" dirty="0"/>
              <a:t> Elektronik </a:t>
            </a:r>
            <a:r>
              <a:rPr lang="tr-TR" dirty="0" err="1"/>
              <a:t>sebagaimana</a:t>
            </a:r>
            <a:r>
              <a:rPr lang="tr-TR" dirty="0"/>
              <a:t> </a:t>
            </a:r>
            <a:r>
              <a:rPr lang="tr-TR" dirty="0" err="1"/>
              <a:t>dimaksud</a:t>
            </a:r>
            <a:r>
              <a:rPr lang="tr-TR" dirty="0"/>
              <a:t> </a:t>
            </a:r>
            <a:r>
              <a:rPr lang="tr-TR" dirty="0" err="1"/>
              <a:t>dalam</a:t>
            </a:r>
            <a:r>
              <a:rPr lang="tr-TR" dirty="0"/>
              <a:t> </a:t>
            </a:r>
            <a:r>
              <a:rPr lang="tr-TR" dirty="0" err="1"/>
              <a:t>Pasal</a:t>
            </a:r>
            <a:r>
              <a:rPr lang="tr-TR" dirty="0"/>
              <a:t> 1 </a:t>
            </a:r>
            <a:r>
              <a:rPr lang="tr-TR" dirty="0" err="1"/>
              <a:t>angka</a:t>
            </a:r>
            <a:r>
              <a:rPr lang="tr-TR" dirty="0"/>
              <a:t> 1 dan </a:t>
            </a:r>
            <a:r>
              <a:rPr lang="tr-TR" dirty="0" err="1"/>
              <a:t>angka</a:t>
            </a:r>
            <a:r>
              <a:rPr lang="tr-TR" dirty="0"/>
              <a:t> 4 </a:t>
            </a:r>
            <a:r>
              <a:rPr lang="tr-TR" dirty="0" err="1"/>
              <a:t>serta</a:t>
            </a:r>
            <a:r>
              <a:rPr lang="tr-TR" dirty="0"/>
              <a:t> </a:t>
            </a:r>
            <a:r>
              <a:rPr lang="tr-TR" dirty="0" err="1"/>
              <a:t>Pasal</a:t>
            </a:r>
            <a:r>
              <a:rPr lang="tr-TR" dirty="0"/>
              <a:t> 5 </a:t>
            </a:r>
            <a:r>
              <a:rPr lang="tr-TR" dirty="0" err="1"/>
              <a:t>ayat</a:t>
            </a:r>
            <a:r>
              <a:rPr lang="tr-TR" dirty="0"/>
              <a:t> (1), </a:t>
            </a:r>
            <a:r>
              <a:rPr lang="tr-TR" dirty="0" err="1"/>
              <a:t>ayat</a:t>
            </a:r>
            <a:r>
              <a:rPr lang="tr-TR" dirty="0"/>
              <a:t> (2), dan </a:t>
            </a:r>
            <a:r>
              <a:rPr lang="tr-TR" dirty="0" err="1"/>
              <a:t>ayat</a:t>
            </a:r>
            <a:r>
              <a:rPr lang="tr-TR" dirty="0"/>
              <a:t> (3).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6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 ITE  No 11 </a:t>
            </a:r>
            <a:r>
              <a:rPr lang="en-US" dirty="0" err="1"/>
              <a:t>thn</a:t>
            </a:r>
            <a:r>
              <a:rPr lang="en-US" dirty="0"/>
              <a:t>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Fisik</a:t>
            </a:r>
            <a:r>
              <a:rPr lang="en-US" dirty="0" smtClean="0"/>
              <a:t> : Mobile Station</a:t>
            </a:r>
          </a:p>
          <a:p>
            <a:pPr lvl="1"/>
            <a:r>
              <a:rPr lang="en-US" dirty="0" err="1" smtClean="0"/>
              <a:t>Bentuk</a:t>
            </a:r>
            <a:r>
              <a:rPr lang="en-US" dirty="0" smtClean="0"/>
              <a:t> Digital : Log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1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IMEI</a:t>
            </a:r>
          </a:p>
          <a:p>
            <a:r>
              <a:rPr lang="en-US" dirty="0" err="1" smtClean="0"/>
              <a:t>Pesan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&amp; </a:t>
            </a:r>
            <a:r>
              <a:rPr lang="en-US" dirty="0" err="1" smtClean="0"/>
              <a:t>keluar</a:t>
            </a:r>
            <a:endParaRPr lang="en-US" dirty="0" smtClean="0"/>
          </a:p>
          <a:p>
            <a:r>
              <a:rPr lang="en-US" dirty="0" err="1" smtClean="0"/>
              <a:t>Panggilan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&amp; </a:t>
            </a:r>
            <a:r>
              <a:rPr lang="en-US" dirty="0" err="1" smtClean="0"/>
              <a:t>keluar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444"/>
            <a:ext cx="9144000" cy="31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1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15 at 12.45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99"/>
            <a:ext cx="75311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500"/>
            <a:ext cx="6350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Subcriber</a:t>
            </a:r>
            <a:r>
              <a:rPr lang="en-US" dirty="0"/>
              <a:t> Identity Module (SIM)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IMSI </a:t>
            </a:r>
            <a:r>
              <a:rPr lang="en-US" b="0" dirty="0">
                <a:effectLst/>
              </a:rPr>
              <a:t>(International Mobile Subscriber Identity) </a:t>
            </a:r>
            <a:endParaRPr lang="en-US" b="0" dirty="0" smtClean="0"/>
          </a:p>
          <a:p>
            <a:r>
              <a:rPr lang="en-US" b="0" dirty="0">
                <a:effectLst/>
              </a:rPr>
              <a:t>Authentication Key (Ki), PIN </a:t>
            </a:r>
            <a:r>
              <a:rPr lang="en-US" b="0" dirty="0" err="1">
                <a:effectLst/>
              </a:rPr>
              <a:t>dan</a:t>
            </a:r>
            <a:r>
              <a:rPr lang="en-US" b="0" dirty="0">
                <a:effectLst/>
              </a:rPr>
              <a:t> PUK </a:t>
            </a:r>
          </a:p>
          <a:p>
            <a:r>
              <a:rPr lang="en-US" b="0" dirty="0" smtClean="0">
                <a:effectLst/>
              </a:rPr>
              <a:t>MSISDN</a:t>
            </a:r>
          </a:p>
          <a:p>
            <a:r>
              <a:rPr lang="fi-FI" b="0" dirty="0" err="1">
                <a:effectLst/>
              </a:rPr>
              <a:t>Pesan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masuk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dan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keluar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berbentuk</a:t>
            </a:r>
            <a:r>
              <a:rPr lang="fi-FI" b="0" dirty="0">
                <a:effectLst/>
              </a:rPr>
              <a:t> </a:t>
            </a:r>
            <a:r>
              <a:rPr lang="fi-FI" b="0" dirty="0" err="1" smtClean="0">
                <a:effectLst/>
              </a:rPr>
              <a:t>text</a:t>
            </a:r>
            <a:endParaRPr lang="fi-FI" b="0" dirty="0" smtClean="0">
              <a:effectLst/>
            </a:endParaRPr>
          </a:p>
          <a:p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Catatan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panggilan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masuk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dan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panggilan</a:t>
            </a:r>
            <a:r>
              <a:rPr lang="fi-FI" b="0" dirty="0">
                <a:effectLst/>
              </a:rPr>
              <a:t> </a:t>
            </a:r>
            <a:r>
              <a:rPr lang="fi-FI" b="0" dirty="0" err="1">
                <a:effectLst/>
              </a:rPr>
              <a:t>keluar</a:t>
            </a:r>
            <a:r>
              <a:rPr lang="fi-FI" b="0" dirty="0">
                <a:effectLst/>
              </a:rPr>
              <a:t> </a:t>
            </a:r>
          </a:p>
          <a:p>
            <a:pPr marL="0" indent="0">
              <a:buNone/>
            </a:pPr>
            <a:r>
              <a:rPr lang="fi-FI" dirty="0">
                <a:effectLst/>
              </a:rPr>
              <a:t/>
            </a:r>
            <a:br>
              <a:rPr lang="fi-FI" dirty="0">
                <a:effectLst/>
              </a:rPr>
            </a:br>
            <a:r>
              <a:rPr lang="en-US" b="0" dirty="0" smtClean="0">
                <a:effectLst/>
              </a:rPr>
              <a:t> </a:t>
            </a:r>
            <a:endParaRPr lang="en-US" b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9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Operator Telekomunikasi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UU no 6 </a:t>
            </a:r>
            <a:r>
              <a:rPr lang="en-US" dirty="0" err="1" smtClean="0"/>
              <a:t>tahun</a:t>
            </a:r>
            <a:r>
              <a:rPr lang="en-US" dirty="0" smtClean="0"/>
              <a:t> 1999 </a:t>
            </a:r>
            <a:r>
              <a:rPr lang="en-US" dirty="0" err="1" smtClean="0"/>
              <a:t>tentang</a:t>
            </a:r>
            <a:r>
              <a:rPr lang="en-US" dirty="0" smtClean="0"/>
              <a:t> Telekomunikasi</a:t>
            </a:r>
          </a:p>
          <a:p>
            <a:pPr lvl="1"/>
            <a:r>
              <a:rPr lang="en-US" dirty="0" err="1" smtClean="0"/>
              <a:t>Pasal</a:t>
            </a:r>
            <a:r>
              <a:rPr lang="en-US" dirty="0" smtClean="0"/>
              <a:t> 18</a:t>
            </a:r>
          </a:p>
          <a:p>
            <a:pPr lvl="2"/>
            <a:r>
              <a:rPr lang="fi-FI" dirty="0" err="1"/>
              <a:t>Penyelenggara</a:t>
            </a:r>
            <a:r>
              <a:rPr lang="fi-FI" dirty="0"/>
              <a:t> </a:t>
            </a:r>
            <a:r>
              <a:rPr lang="fi-FI" dirty="0" err="1"/>
              <a:t>jasa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 </a:t>
            </a:r>
            <a:r>
              <a:rPr lang="fi-FI" dirty="0" err="1"/>
              <a:t>wajib</a:t>
            </a:r>
            <a:r>
              <a:rPr lang="fi-FI" dirty="0"/>
              <a:t> </a:t>
            </a:r>
            <a:r>
              <a:rPr lang="fi-FI" dirty="0" err="1"/>
              <a:t>mencatat</a:t>
            </a:r>
            <a:r>
              <a:rPr lang="fi-FI" dirty="0"/>
              <a:t> / </a:t>
            </a:r>
            <a:r>
              <a:rPr lang="fi-FI" dirty="0" err="1"/>
              <a:t>merekam</a:t>
            </a:r>
            <a:r>
              <a:rPr lang="fi-FI" dirty="0"/>
              <a:t> </a:t>
            </a:r>
            <a:r>
              <a:rPr lang="fi-FI" dirty="0" err="1"/>
              <a:t>secara</a:t>
            </a:r>
            <a:r>
              <a:rPr lang="fi-FI" dirty="0"/>
              <a:t> </a:t>
            </a:r>
            <a:r>
              <a:rPr lang="fi-FI" dirty="0" err="1"/>
              <a:t>rinci</a:t>
            </a:r>
            <a:r>
              <a:rPr lang="fi-FI" dirty="0"/>
              <a:t> </a:t>
            </a:r>
            <a:r>
              <a:rPr lang="fi-FI" dirty="0" err="1"/>
              <a:t>pemakaian</a:t>
            </a:r>
            <a:r>
              <a:rPr lang="fi-FI" dirty="0"/>
              <a:t> </a:t>
            </a:r>
            <a:r>
              <a:rPr lang="fi-FI" dirty="0" err="1"/>
              <a:t>jasa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 </a:t>
            </a:r>
            <a:r>
              <a:rPr lang="fi-FI" dirty="0" err="1"/>
              <a:t>yang</a:t>
            </a:r>
            <a:r>
              <a:rPr lang="fi-FI" dirty="0"/>
              <a:t> </a:t>
            </a:r>
            <a:r>
              <a:rPr lang="fi-FI" dirty="0" err="1"/>
              <a:t>digunakan</a:t>
            </a:r>
            <a:r>
              <a:rPr lang="fi-FI" dirty="0"/>
              <a:t> </a:t>
            </a:r>
            <a:r>
              <a:rPr lang="fi-FI" dirty="0" err="1"/>
              <a:t>oleh</a:t>
            </a:r>
            <a:r>
              <a:rPr lang="fi-FI" dirty="0"/>
              <a:t> </a:t>
            </a:r>
            <a:r>
              <a:rPr lang="fi-FI" dirty="0" err="1"/>
              <a:t>pengguna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.</a:t>
            </a:r>
          </a:p>
          <a:p>
            <a:pPr lvl="2"/>
            <a:r>
              <a:rPr lang="fi-FI" dirty="0" err="1"/>
              <a:t>Apabila</a:t>
            </a:r>
            <a:r>
              <a:rPr lang="fi-FI" dirty="0"/>
              <a:t> </a:t>
            </a:r>
            <a:r>
              <a:rPr lang="fi-FI" dirty="0" err="1"/>
              <a:t>pengguna</a:t>
            </a:r>
            <a:r>
              <a:rPr lang="fi-FI" dirty="0"/>
              <a:t> </a:t>
            </a:r>
            <a:r>
              <a:rPr lang="fi-FI" dirty="0" err="1"/>
              <a:t>memerlukan</a:t>
            </a:r>
            <a:r>
              <a:rPr lang="fi-FI" dirty="0"/>
              <a:t> </a:t>
            </a:r>
            <a:r>
              <a:rPr lang="fi-FI" dirty="0" err="1"/>
              <a:t>catatan/rekaman</a:t>
            </a:r>
            <a:r>
              <a:rPr lang="fi-FI" dirty="0"/>
              <a:t> </a:t>
            </a:r>
            <a:r>
              <a:rPr lang="fi-FI" dirty="0" err="1"/>
              <a:t>pemakaian</a:t>
            </a:r>
            <a:r>
              <a:rPr lang="fi-FI" dirty="0"/>
              <a:t> </a:t>
            </a:r>
            <a:r>
              <a:rPr lang="fi-FI" dirty="0" err="1"/>
              <a:t>jasa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 </a:t>
            </a:r>
            <a:r>
              <a:rPr lang="fi-FI" dirty="0" err="1"/>
              <a:t>sebagaimana</a:t>
            </a:r>
            <a:r>
              <a:rPr lang="fi-FI" dirty="0"/>
              <a:t> </a:t>
            </a:r>
            <a:r>
              <a:rPr lang="fi-FI" dirty="0" err="1"/>
              <a:t>dimaksud</a:t>
            </a:r>
            <a:r>
              <a:rPr lang="fi-FI" dirty="0"/>
              <a:t> </a:t>
            </a:r>
            <a:r>
              <a:rPr lang="fi-FI" dirty="0" err="1"/>
              <a:t>pada</a:t>
            </a:r>
            <a:r>
              <a:rPr lang="fi-FI" dirty="0"/>
              <a:t> </a:t>
            </a:r>
            <a:r>
              <a:rPr lang="fi-FI" dirty="0" err="1"/>
              <a:t>ayat</a:t>
            </a:r>
            <a:r>
              <a:rPr lang="fi-FI" dirty="0"/>
              <a:t> (1), </a:t>
            </a:r>
            <a:r>
              <a:rPr lang="fi-FI" dirty="0" err="1"/>
              <a:t>penyelenggara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 </a:t>
            </a:r>
            <a:r>
              <a:rPr lang="fi-FI" dirty="0" err="1"/>
              <a:t>wajib</a:t>
            </a:r>
            <a:r>
              <a:rPr lang="fi-FI" dirty="0"/>
              <a:t> </a:t>
            </a:r>
            <a:r>
              <a:rPr lang="fi-FI" dirty="0" err="1"/>
              <a:t>memberikannya</a:t>
            </a:r>
            <a:r>
              <a:rPr lang="fi-FI" dirty="0"/>
              <a:t>.</a:t>
            </a:r>
          </a:p>
          <a:p>
            <a:pPr lvl="2"/>
            <a:r>
              <a:rPr lang="fi-FI" dirty="0" err="1"/>
              <a:t>Ketentuan</a:t>
            </a:r>
            <a:r>
              <a:rPr lang="fi-FI" dirty="0"/>
              <a:t> </a:t>
            </a:r>
            <a:r>
              <a:rPr lang="fi-FI" dirty="0" err="1"/>
              <a:t>mengenai</a:t>
            </a:r>
            <a:r>
              <a:rPr lang="fi-FI" dirty="0"/>
              <a:t> </a:t>
            </a:r>
            <a:r>
              <a:rPr lang="fi-FI" dirty="0" err="1"/>
              <a:t>pencatatan/perekaman</a:t>
            </a:r>
            <a:r>
              <a:rPr lang="fi-FI" dirty="0"/>
              <a:t> </a:t>
            </a:r>
            <a:r>
              <a:rPr lang="fi-FI" dirty="0" err="1"/>
              <a:t>pemakaian</a:t>
            </a:r>
            <a:r>
              <a:rPr lang="fi-FI" dirty="0"/>
              <a:t> </a:t>
            </a:r>
            <a:r>
              <a:rPr lang="fi-FI" dirty="0" err="1"/>
              <a:t>jasa</a:t>
            </a:r>
            <a:r>
              <a:rPr lang="fi-FI" dirty="0"/>
              <a:t> </a:t>
            </a:r>
            <a:r>
              <a:rPr lang="fi-FI" dirty="0" err="1"/>
              <a:t>telekomunikasi</a:t>
            </a:r>
            <a:r>
              <a:rPr lang="fi-FI" dirty="0"/>
              <a:t> </a:t>
            </a:r>
            <a:r>
              <a:rPr lang="fi-FI" dirty="0" err="1"/>
              <a:t>sebagaimana</a:t>
            </a:r>
            <a:r>
              <a:rPr lang="fi-FI" dirty="0"/>
              <a:t> </a:t>
            </a:r>
            <a:r>
              <a:rPr lang="fi-FI" dirty="0" err="1"/>
              <a:t>dimaksud</a:t>
            </a:r>
            <a:r>
              <a:rPr lang="fi-FI" dirty="0"/>
              <a:t> </a:t>
            </a:r>
            <a:r>
              <a:rPr lang="fi-FI" dirty="0" err="1"/>
              <a:t>pada</a:t>
            </a:r>
            <a:r>
              <a:rPr lang="fi-FI" dirty="0"/>
              <a:t> </a:t>
            </a:r>
            <a:r>
              <a:rPr lang="fi-FI" dirty="0" err="1"/>
              <a:t>ayat</a:t>
            </a:r>
            <a:r>
              <a:rPr lang="fi-FI" dirty="0"/>
              <a:t> (1) </a:t>
            </a:r>
            <a:r>
              <a:rPr lang="fi-FI" dirty="0" err="1"/>
              <a:t>diatur</a:t>
            </a:r>
            <a:r>
              <a:rPr lang="fi-FI" dirty="0"/>
              <a:t> </a:t>
            </a:r>
            <a:r>
              <a:rPr lang="fi-FI" dirty="0" err="1"/>
              <a:t>dengan</a:t>
            </a:r>
            <a:r>
              <a:rPr lang="fi-FI" dirty="0"/>
              <a:t> </a:t>
            </a:r>
            <a:r>
              <a:rPr lang="fi-FI" dirty="0" err="1"/>
              <a:t>Peraturan</a:t>
            </a:r>
            <a:r>
              <a:rPr lang="fi-FI" dirty="0"/>
              <a:t> </a:t>
            </a:r>
            <a:r>
              <a:rPr lang="fi-FI" dirty="0" err="1"/>
              <a:t>Pemerintah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8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 ???</a:t>
            </a:r>
            <a:endParaRPr lang="en-US" dirty="0"/>
          </a:p>
        </p:txBody>
      </p:sp>
      <p:pic>
        <p:nvPicPr>
          <p:cNvPr id="6" name="Picture 5" descr="Screen Shot 2013-06-13 at 3.23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0" y="2337044"/>
            <a:ext cx="5315720" cy="4535068"/>
          </a:xfrm>
          <a:prstGeom prst="rect">
            <a:avLst/>
          </a:prstGeom>
        </p:spPr>
      </p:pic>
      <p:pic>
        <p:nvPicPr>
          <p:cNvPr id="4" name="Picture 3" descr="Screen Shot 2013-06-13 at 3.02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2932"/>
            <a:ext cx="5261890" cy="45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8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Data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Sumber</a:t>
            </a:r>
            <a:r>
              <a:rPr lang="en-US" dirty="0" smtClean="0"/>
              <a:t> &amp; </a:t>
            </a:r>
            <a:r>
              <a:rPr lang="en-US" dirty="0" err="1" smtClean="0"/>
              <a:t>Tujuan</a:t>
            </a:r>
            <a:r>
              <a:rPr lang="en-US" dirty="0" smtClean="0"/>
              <a:t> MSISDN</a:t>
            </a:r>
          </a:p>
          <a:p>
            <a:r>
              <a:rPr lang="en-US" dirty="0" err="1" smtClean="0"/>
              <a:t>Sumber</a:t>
            </a:r>
            <a:r>
              <a:rPr lang="en-US" dirty="0" smtClean="0"/>
              <a:t> &amp; </a:t>
            </a:r>
            <a:r>
              <a:rPr lang="en-US" dirty="0" err="1" smtClean="0"/>
              <a:t>Tujuan</a:t>
            </a:r>
            <a:r>
              <a:rPr lang="en-US" dirty="0" smtClean="0"/>
              <a:t> IMEI</a:t>
            </a:r>
          </a:p>
          <a:p>
            <a:r>
              <a:rPr lang="en-US" dirty="0" err="1" smtClean="0"/>
              <a:t>Durasi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BTS (</a:t>
            </a:r>
            <a:r>
              <a:rPr lang="en-US" dirty="0" err="1" smtClean="0"/>
              <a:t>Cellid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556"/>
            <a:ext cx="9144000" cy="25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9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GSM</a:t>
            </a:r>
          </a:p>
          <a:p>
            <a:r>
              <a:rPr lang="en-US" dirty="0" err="1" smtClean="0"/>
              <a:t>Penegak</a:t>
            </a:r>
            <a:r>
              <a:rPr lang="en-US" dirty="0" smtClean="0"/>
              <a:t> </a:t>
            </a:r>
            <a:r>
              <a:rPr lang="en-US" dirty="0" err="1" smtClean="0"/>
              <a:t>Hukum</a:t>
            </a:r>
            <a:endParaRPr lang="en-US" dirty="0" smtClean="0"/>
          </a:p>
          <a:p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ME (Mobile Station)</a:t>
            </a:r>
          </a:p>
          <a:p>
            <a:pPr lvl="1"/>
            <a:r>
              <a:rPr lang="en-US" dirty="0" smtClean="0"/>
              <a:t>Data Telco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06-15 at 1.21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" y="2391834"/>
            <a:ext cx="831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Lokasi</a:t>
            </a:r>
            <a:r>
              <a:rPr lang="en-US" dirty="0" smtClean="0"/>
              <a:t> 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MCC (Mobile Country Code)</a:t>
            </a:r>
          </a:p>
          <a:p>
            <a:r>
              <a:rPr lang="en-US" dirty="0" smtClean="0"/>
              <a:t>MNC (Mobile Network Code)</a:t>
            </a:r>
          </a:p>
          <a:p>
            <a:r>
              <a:rPr lang="en-US" dirty="0" smtClean="0"/>
              <a:t>LAC (Location Area Code)</a:t>
            </a:r>
          </a:p>
          <a:p>
            <a:r>
              <a:rPr lang="en-US" dirty="0" smtClean="0"/>
              <a:t>CID (Cell 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5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 : 510</a:t>
            </a:r>
            <a:endParaRPr lang="en-US" dirty="0"/>
          </a:p>
        </p:txBody>
      </p:sp>
      <p:pic>
        <p:nvPicPr>
          <p:cNvPr id="4" name="Picture 3" descr="Screen Shot 2013-06-15 at 1.17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2249312"/>
            <a:ext cx="584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5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20130615-082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  <p:pic>
        <p:nvPicPr>
          <p:cNvPr id="6" name="Picture 5" descr="SC20130615-0603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3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06-15 at 6.2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3556" y="5923002"/>
            <a:ext cx="50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cellphonetrackers.org</a:t>
            </a:r>
            <a:r>
              <a:rPr lang="en-US" dirty="0"/>
              <a:t>/</a:t>
            </a:r>
            <a:r>
              <a:rPr lang="en-US" dirty="0" err="1"/>
              <a:t>gsm</a:t>
            </a:r>
            <a:r>
              <a:rPr lang="en-US" dirty="0"/>
              <a:t>/</a:t>
            </a:r>
            <a:r>
              <a:rPr lang="en-US" dirty="0" err="1"/>
              <a:t>gsm-tracker.php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6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15 at 1.1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7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90" y="1292912"/>
            <a:ext cx="8551332" cy="2686423"/>
          </a:xfrm>
        </p:spPr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Servey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125 </a:t>
            </a:r>
            <a:r>
              <a:rPr lang="en-US" dirty="0" err="1" smtClean="0"/>
              <a:t>jt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238 </a:t>
            </a:r>
            <a:r>
              <a:rPr lang="en-US" dirty="0" err="1" smtClean="0"/>
              <a:t>jt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1918" y="6211669"/>
            <a:ext cx="3094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Neilsen</a:t>
            </a:r>
            <a:r>
              <a:rPr lang="en-US" dirty="0" smtClean="0">
                <a:solidFill>
                  <a:schemeClr val="bg1"/>
                </a:solidFill>
              </a:rPr>
              <a:t> 2012 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Indonesia mobile phone users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58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13 at 3.1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2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Pernah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???</a:t>
            </a:r>
            <a:endParaRPr lang="en-US" dirty="0"/>
          </a:p>
        </p:txBody>
      </p:sp>
      <p:pic>
        <p:nvPicPr>
          <p:cNvPr id="4" name="Picture 3" descr="SC20130613-1435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1444"/>
            <a:ext cx="2937934" cy="4896556"/>
          </a:xfrm>
          <a:prstGeom prst="rect">
            <a:avLst/>
          </a:prstGeom>
        </p:spPr>
      </p:pic>
      <p:pic>
        <p:nvPicPr>
          <p:cNvPr id="5" name="Picture 4" descr="SC20130613-1435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961444"/>
            <a:ext cx="2937934" cy="4896556"/>
          </a:xfrm>
          <a:prstGeom prst="rect">
            <a:avLst/>
          </a:prstGeom>
        </p:spPr>
      </p:pic>
      <p:pic>
        <p:nvPicPr>
          <p:cNvPr id="6" name="Picture 5" descr="SC20130531-0832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44" y="1947332"/>
            <a:ext cx="2946400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???</a:t>
            </a:r>
          </a:p>
        </p:txBody>
      </p:sp>
      <p:pic>
        <p:nvPicPr>
          <p:cNvPr id="3" name="Picture 2" descr="SC20130531-0830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517"/>
            <a:ext cx="2957689" cy="4929482"/>
          </a:xfrm>
          <a:prstGeom prst="rect">
            <a:avLst/>
          </a:prstGeom>
        </p:spPr>
      </p:pic>
      <p:pic>
        <p:nvPicPr>
          <p:cNvPr id="7" name="Picture 6" descr="SC20130531-0829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10" y="1928517"/>
            <a:ext cx="2957689" cy="4929482"/>
          </a:xfrm>
          <a:prstGeom prst="rect">
            <a:avLst/>
          </a:prstGeom>
        </p:spPr>
      </p:pic>
      <p:pic>
        <p:nvPicPr>
          <p:cNvPr id="8" name="Picture 7" descr="SC20130531-0830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6" y="1928516"/>
            <a:ext cx="2957690" cy="49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761565"/>
            <a:ext cx="9144000" cy="5108222"/>
            <a:chOff x="0" y="1761565"/>
            <a:chExt cx="9144000" cy="5108222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1761565"/>
              <a:ext cx="9144000" cy="5108222"/>
              <a:chOff x="0" y="1761565"/>
              <a:chExt cx="9144000" cy="510822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60151" y="1761565"/>
                <a:ext cx="6683849" cy="5096435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61565"/>
                <a:ext cx="3378200" cy="5108222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7488" y="4753120"/>
              <a:ext cx="3026512" cy="211666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90" y="0"/>
            <a:ext cx="9180689" cy="1761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351" y="2901577"/>
            <a:ext cx="7581901" cy="1653988"/>
          </a:xfrm>
        </p:spPr>
        <p:txBody>
          <a:bodyPr/>
          <a:lstStyle/>
          <a:p>
            <a:r>
              <a:rPr lang="en-US" sz="88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GSM</a:t>
            </a:r>
            <a:br>
              <a:rPr lang="en-US" sz="88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(Global System for Mobile </a:t>
            </a:r>
            <a:r>
              <a:rPr lang="en-US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Communications)</a:t>
            </a:r>
            <a:endParaRPr lang="en-US" sz="2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659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3-06-14 at 8.18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9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Station (MS) : unit </a:t>
            </a:r>
            <a:r>
              <a:rPr lang="en-US" dirty="0" err="1" smtClean="0"/>
              <a:t>telepon</a:t>
            </a:r>
            <a:r>
              <a:rPr lang="en-US" dirty="0" smtClean="0"/>
              <a:t> </a:t>
            </a:r>
            <a:r>
              <a:rPr lang="en-US" dirty="0" err="1" smtClean="0"/>
              <a:t>bergerak</a:t>
            </a:r>
            <a:endParaRPr lang="en-US" dirty="0" smtClean="0"/>
          </a:p>
          <a:p>
            <a:r>
              <a:rPr lang="en-US" dirty="0" smtClean="0"/>
              <a:t>Base Station Sub System (BSS) :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endParaRPr lang="en-US" dirty="0" smtClean="0"/>
          </a:p>
          <a:p>
            <a:r>
              <a:rPr lang="en-US" dirty="0" smtClean="0"/>
              <a:t>Mobile Station Sub System (MSS) :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1643</TotalTime>
  <Words>371</Words>
  <Application>Microsoft Macintosh PowerPoint</Application>
  <PresentationFormat>On-screen Show (4:3)</PresentationFormat>
  <Paragraphs>60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Orbit</vt:lpstr>
      <vt:lpstr>Cybercrime Investigation:  Tracking a bad guy through GSM Networks</vt:lpstr>
      <vt:lpstr>Agenda</vt:lpstr>
      <vt:lpstr>Hasil Servey: 125 jt dari 238 jt</vt:lpstr>
      <vt:lpstr>PowerPoint Presentation</vt:lpstr>
      <vt:lpstr>Pernah Dapat ???</vt:lpstr>
      <vt:lpstr>Pernah Dapat ???</vt:lpstr>
      <vt:lpstr>GSM (Global System for Mobile Communications)</vt:lpstr>
      <vt:lpstr>PowerPoint Presentation</vt:lpstr>
      <vt:lpstr>GSM</vt:lpstr>
      <vt:lpstr>Penyidik</vt:lpstr>
      <vt:lpstr>Barang Bukti</vt:lpstr>
      <vt:lpstr>UU ITE  No 11 thn 2008</vt:lpstr>
      <vt:lpstr>UU ITE  No 11 thn 2008</vt:lpstr>
      <vt:lpstr>Mobile Equipment</vt:lpstr>
      <vt:lpstr>PowerPoint Presentation</vt:lpstr>
      <vt:lpstr>Subcriber Identity Module (SIM)</vt:lpstr>
      <vt:lpstr>Data Operator Telekomunikasi</vt:lpstr>
      <vt:lpstr>CDR ???</vt:lpstr>
      <vt:lpstr>Call Data Record</vt:lpstr>
      <vt:lpstr>PowerPoint Presentation</vt:lpstr>
      <vt:lpstr>Lokasi MS</vt:lpstr>
      <vt:lpstr>MCC : 510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Cybercrime Investigation:  Tracking a bad guy through GSM Networks</dc:title>
  <dc:creator>dedi dwianto</dc:creator>
  <cp:lastModifiedBy>dedi dwianto</cp:lastModifiedBy>
  <cp:revision>67</cp:revision>
  <dcterms:created xsi:type="dcterms:W3CDTF">2013-06-13T07:12:33Z</dcterms:created>
  <dcterms:modified xsi:type="dcterms:W3CDTF">2013-06-15T06:10:19Z</dcterms:modified>
</cp:coreProperties>
</file>